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Black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9.xml"/><Relationship Id="rId36" Type="http://schemas.openxmlformats.org/officeDocument/2006/relationships/font" Target="fonts/Roboto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a38e072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a38e072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a38e0721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a38e0721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38e072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38e072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a38e07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a38e07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2bdd03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2bdd03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62bdd03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62bdd03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62bdd0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62bdd0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62bdd03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62bdd03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38e072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a38e072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a38e0721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a38e0721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2bc0d40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2bc0d40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62ed81f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62ed81f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a38e0721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a38e0721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62ed81f7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62ed81f7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a46e2cd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a46e2cd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62ed81f7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62ed81f7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38e0721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a38e0721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62ed81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62ed81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484a14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a484a14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38e072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a38e072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a38e072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a38e072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2ea5a728b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2ea5a728b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a38e072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a38e072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62ed7fd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62ed7fd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38e072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38e072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a38e072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a38e072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f7ed0d1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f7ed0d1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a38e0721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a38e0721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3" Type="http://schemas.openxmlformats.org/officeDocument/2006/relationships/image" Target="../media/image2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41.png"/><Relationship Id="rId8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65550" y="326720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DIAGNÒSTIC MÈDIC - H.PYLORI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0375" y="4041500"/>
            <a:ext cx="61221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Marc Puigbó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Paula Macías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Carlota Cortés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 Riubrogent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PATCH CLASSIFICATION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75" y="1273900"/>
            <a:ext cx="634950" cy="6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425" y="1273900"/>
            <a:ext cx="634950" cy="6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9900" y="1268993"/>
            <a:ext cx="634950" cy="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1763375" y="1351575"/>
            <a:ext cx="30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7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200">
              <a:solidFill>
                <a:srgbClr val="E96F6F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2614" y="1217450"/>
            <a:ext cx="2327350" cy="12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8">
            <a:alphaModFix/>
          </a:blip>
          <a:srcRect b="2470" l="1242" r="9368" t="2499"/>
          <a:stretch/>
        </p:blipFill>
        <p:spPr>
          <a:xfrm>
            <a:off x="6597175" y="1034453"/>
            <a:ext cx="1728284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7175" y="1985300"/>
            <a:ext cx="1725543" cy="877411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56375" y="3318125"/>
            <a:ext cx="18432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RECONSTRUCTION ERROR = FRED =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PÈRDUA PIXELS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VERMELLOSOS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178250" y="3378175"/>
            <a:ext cx="1321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CORBA ROC: ERRORS I LABELS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7400" y="3247538"/>
            <a:ext cx="401313" cy="40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2975" y="3349388"/>
            <a:ext cx="454275" cy="4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6694875" y="3294300"/>
            <a:ext cx="87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ca" sz="600">
                <a:solidFill>
                  <a:schemeClr val="dk2"/>
                </a:solidFill>
              </a:rPr>
              <a:t> </a:t>
            </a: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h.pylori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6750" y="4290375"/>
            <a:ext cx="401300" cy="4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82963" y="4033688"/>
            <a:ext cx="454275" cy="4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6628888" y="4255913"/>
            <a:ext cx="87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sí </a:t>
            </a:r>
            <a:r>
              <a:rPr lang="ca" sz="600">
                <a:solidFill>
                  <a:schemeClr val="dk2"/>
                </a:solidFill>
              </a:rPr>
              <a:t> </a:t>
            </a: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h.pylori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987650" y="1947938"/>
            <a:ext cx="74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1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solidFill>
                <a:schemeClr val="dk2"/>
              </a:solidFill>
            </a:endParaRPr>
          </a:p>
        </p:txBody>
      </p:sp>
      <p:cxnSp>
        <p:nvCxnSpPr>
          <p:cNvPr id="137" name="Google Shape;137;p22"/>
          <p:cNvCxnSpPr/>
          <p:nvPr/>
        </p:nvCxnSpPr>
        <p:spPr>
          <a:xfrm>
            <a:off x="2973500" y="1636350"/>
            <a:ext cx="439500" cy="0"/>
          </a:xfrm>
          <a:prstGeom prst="straightConnector1">
            <a:avLst/>
          </a:prstGeom>
          <a:noFill/>
          <a:ln cap="flat" cmpd="sng" w="9525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2"/>
          <p:cNvCxnSpPr/>
          <p:nvPr/>
        </p:nvCxnSpPr>
        <p:spPr>
          <a:xfrm>
            <a:off x="5959600" y="1636350"/>
            <a:ext cx="439500" cy="0"/>
          </a:xfrm>
          <a:prstGeom prst="straightConnector1">
            <a:avLst/>
          </a:prstGeom>
          <a:noFill/>
          <a:ln cap="flat" cmpd="sng" w="9525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2490900" y="3754825"/>
            <a:ext cx="439500" cy="0"/>
          </a:xfrm>
          <a:prstGeom prst="straightConnector1">
            <a:avLst/>
          </a:prstGeom>
          <a:noFill/>
          <a:ln cap="flat" cmpd="sng" w="9525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4499450" y="3754825"/>
            <a:ext cx="439500" cy="0"/>
          </a:xfrm>
          <a:prstGeom prst="straightConnector1">
            <a:avLst/>
          </a:prstGeom>
          <a:noFill/>
          <a:ln cap="flat" cmpd="sng" w="9525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245463" y="3479435"/>
            <a:ext cx="10452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Threshold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FRED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PATIENT DIAGNOSIS</a:t>
            </a:r>
            <a:endParaRPr sz="52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67" y="1098758"/>
            <a:ext cx="953025" cy="95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939" y="1506275"/>
            <a:ext cx="953025" cy="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425" y="2095225"/>
            <a:ext cx="953025" cy="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438" y="1542925"/>
            <a:ext cx="953025" cy="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4474" y="1028000"/>
            <a:ext cx="953025" cy="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4463" y="3121576"/>
            <a:ext cx="1410000" cy="1410000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6000" y="3132218"/>
            <a:ext cx="1388725" cy="1388700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6525" y="2095237"/>
            <a:ext cx="953025" cy="95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/>
          <p:nvPr/>
        </p:nvCxnSpPr>
        <p:spPr>
          <a:xfrm>
            <a:off x="2080363" y="2575563"/>
            <a:ext cx="0" cy="440400"/>
          </a:xfrm>
          <a:prstGeom prst="straightConnector1">
            <a:avLst/>
          </a:prstGeom>
          <a:noFill/>
          <a:ln cap="flat" cmpd="sng" w="38100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6989475" y="2588563"/>
            <a:ext cx="0" cy="440400"/>
          </a:xfrm>
          <a:prstGeom prst="straightConnector1">
            <a:avLst/>
          </a:prstGeom>
          <a:noFill/>
          <a:ln cap="flat" cmpd="sng" w="38100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3"/>
          <p:cNvSpPr txBox="1"/>
          <p:nvPr/>
        </p:nvSpPr>
        <p:spPr>
          <a:xfrm>
            <a:off x="1436275" y="4573450"/>
            <a:ext cx="128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NO H.PYLORI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345375" y="4573450"/>
            <a:ext cx="128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SÍ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 H.PYLORI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MÈTODES AUTOENCODER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53125" y="1071300"/>
            <a:ext cx="63552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 1: arquitectura senzilla 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 2: m</a:t>
            </a: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és nivells de compressió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 3: arquitectura interm</a:t>
            </a: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èdia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00" y="2911475"/>
            <a:ext cx="3452700" cy="17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59125" y="41456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SISTEMA 2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318500" y="11095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SISTEMA 2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025" y="1486051"/>
            <a:ext cx="7013814" cy="1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867025" y="88525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9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Mecanisme d’atenció</a:t>
            </a:r>
            <a:endParaRPr sz="29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318500" y="11095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SISTEMA 2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025" y="1486051"/>
            <a:ext cx="7013814" cy="1648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867025" y="88525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9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Mecanisme d’atenció</a:t>
            </a:r>
            <a:endParaRPr sz="29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0" l="12211" r="0" t="0"/>
          <a:stretch/>
        </p:blipFill>
        <p:spPr>
          <a:xfrm>
            <a:off x="1723499" y="3345225"/>
            <a:ext cx="6157351" cy="1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287950" y="3833625"/>
            <a:ext cx="2991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Extracted </a:t>
            </a:r>
            <a:endParaRPr sz="2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Embedding</a:t>
            </a:r>
            <a:endParaRPr sz="2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59125" y="41456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SISTEMA 2 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SISTEMA 2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022" y="2126272"/>
            <a:ext cx="3329949" cy="1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59125" y="41456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SISTEMA 1 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1 (PC)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649" y="1144926"/>
            <a:ext cx="2131075" cy="1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475" y="3072852"/>
            <a:ext cx="5923151" cy="18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649" y="1006287"/>
            <a:ext cx="2328624" cy="193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59125" y="42218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INTRODUCCIÓ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1 (PD)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650" y="1187551"/>
            <a:ext cx="2272355" cy="18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439" y="1022475"/>
            <a:ext cx="2334761" cy="196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13" y="3126674"/>
            <a:ext cx="4783066" cy="18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2 (PC)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4">
            <a:alphaModFix/>
          </a:blip>
          <a:srcRect b="387" l="0" r="0" t="377"/>
          <a:stretch/>
        </p:blipFill>
        <p:spPr>
          <a:xfrm>
            <a:off x="1747650" y="3107225"/>
            <a:ext cx="5310951" cy="17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750" y="1058325"/>
            <a:ext cx="2408687" cy="18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862" y="970575"/>
            <a:ext cx="2446488" cy="203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2 (PD)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475" y="1037988"/>
            <a:ext cx="2474600" cy="1894950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675" y="1076375"/>
            <a:ext cx="2247499" cy="1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4200" y="3130400"/>
            <a:ext cx="6152377" cy="18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3 (PC)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075" y="3238500"/>
            <a:ext cx="4978751" cy="1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450" y="1103800"/>
            <a:ext cx="2502150" cy="195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896" y="1036675"/>
            <a:ext cx="2502153" cy="208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CONFIG 3 (PD)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325" y="1151049"/>
            <a:ext cx="2336300" cy="18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175" y="1078700"/>
            <a:ext cx="2302551" cy="19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325" y="3142250"/>
            <a:ext cx="5955425" cy="1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GLOBALS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" y="3964100"/>
            <a:ext cx="3399819" cy="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519825" y="3601700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25" y="2904875"/>
            <a:ext cx="3384010" cy="742300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519825" y="248862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825" y="1776474"/>
            <a:ext cx="3334500" cy="7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519825" y="141407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997124" y="917300"/>
            <a:ext cx="242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Statistical Summary 10-fold validation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058225" y="1253400"/>
            <a:ext cx="47346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MITJANA-PC  Precision (-)|(+), Recall (-)(+), F1-score(-)|(+)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❖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H0 = Mitjanes són iguals 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❖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H1 = Al menys una és diferent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➢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Per Pylori Negatius: 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■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F-statistic: 5.069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■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p-valor: 0.0514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➢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Per Pylori Positius: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■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F-statistic: 2.5392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400"/>
              <a:buFont typeface="Roboto"/>
              <a:buChar char="■"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p-valor: 0.1589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5434825" y="3898175"/>
            <a:ext cx="20946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</a:rPr>
              <a:t>no hi ha evidència estadística per rebutjar H0, podem dir que no hi ha diferència significativa. </a:t>
            </a:r>
            <a:endParaRPr sz="1200">
              <a:solidFill>
                <a:srgbClr val="E96F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GLOBALS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519825" y="3601700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519825" y="248862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519825" y="141407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997124" y="917300"/>
            <a:ext cx="2429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Statistical Summary 10-fold validation PDiagnosis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6311575" y="107632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Hold-out</a:t>
            </a:r>
            <a:endParaRPr b="1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4802700" y="141407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4891550" y="248862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4802700" y="3647175"/>
            <a:ext cx="1258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Config</a:t>
            </a:r>
            <a:r>
              <a:rPr lang="ca" sz="1800">
                <a:solidFill>
                  <a:schemeClr val="dk2"/>
                </a:solidFill>
              </a:rPr>
              <a:t> </a:t>
            </a:r>
            <a:r>
              <a:rPr b="1" lang="ca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75" y="2906450"/>
            <a:ext cx="3384001" cy="739138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362" y="1776475"/>
            <a:ext cx="3399824" cy="7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275" y="4011150"/>
            <a:ext cx="3384000" cy="76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475" y="1806875"/>
            <a:ext cx="3459592" cy="7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425" y="2939400"/>
            <a:ext cx="3501693" cy="7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475" y="4071930"/>
            <a:ext cx="3459600" cy="779295"/>
          </a:xfrm>
          <a:prstGeom prst="rect">
            <a:avLst/>
          </a:prstGeom>
          <a:solidFill>
            <a:srgbClr val="000000">
              <a:alpha val="79870"/>
            </a:srgbClr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RESULTATS GLOBALS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553125" y="1071300"/>
            <a:ext cx="63552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❖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MITJANA- PATIENT DIAGNOSIS  Precision (-)|(+), Recall (-)(+), F1-score(-)|(+)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❖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H0 = Mitjanes són iguals 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❖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H1 = Al menys una és diferent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➢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Per Pylori Negatius: 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■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F-statistic: 17.4068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■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p-valor: 0.0032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➢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Per Pylori Positius: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■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F-statistic: 1.3646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1900"/>
              <a:buFont typeface="Roboto"/>
              <a:buChar char="■"/>
            </a:pPr>
            <a:r>
              <a:rPr b="1" lang="ca" sz="1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p-valor: 0.3247</a:t>
            </a:r>
            <a:endParaRPr b="1" sz="1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0" name="Google Shape;310;p39"/>
          <p:cNvCxnSpPr/>
          <p:nvPr/>
        </p:nvCxnSpPr>
        <p:spPr>
          <a:xfrm>
            <a:off x="4682700" y="2972200"/>
            <a:ext cx="997500" cy="0"/>
          </a:xfrm>
          <a:prstGeom prst="straightConnector1">
            <a:avLst/>
          </a:prstGeom>
          <a:noFill/>
          <a:ln cap="flat" cmpd="sng" w="76200">
            <a:solidFill>
              <a:srgbClr val="E96F6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9"/>
          <p:cNvSpPr txBox="1"/>
          <p:nvPr/>
        </p:nvSpPr>
        <p:spPr>
          <a:xfrm>
            <a:off x="5838025" y="2083050"/>
            <a:ext cx="2668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E96F6F"/>
                </a:solidFill>
              </a:rPr>
              <a:t>En negatius hi ha evidència estadística per rebutjar H0, podem dir que són diferents.</a:t>
            </a:r>
            <a:endParaRPr sz="1800">
              <a:solidFill>
                <a:srgbClr val="E96F6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E96F6F"/>
                </a:solidFill>
              </a:rPr>
              <a:t>En canvi, en positius no rebutjem HO i podem dir que no hi ha diferència significativa. </a:t>
            </a:r>
            <a:endParaRPr sz="1800">
              <a:solidFill>
                <a:srgbClr val="E96F6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359125" y="41456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CONCLUSIONS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65550" y="3267200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DIAGNÒSTIC MÈDIC - H.PYLORI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120375" y="4041500"/>
            <a:ext cx="61221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Marc Puigbó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Paula Macías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Carlota Cortés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E96F6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 Riubrogent</a:t>
            </a:r>
            <a:endParaRPr sz="1200">
              <a:solidFill>
                <a:srgbClr val="E96F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H. PYLORI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225" y="1593375"/>
            <a:ext cx="3775650" cy="28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DATASET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86200" y="1071300"/>
            <a:ext cx="48063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Grup Quironsalud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245 biopsies gàstriques: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■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Negatives: 117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■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Positives: 128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patches 256x256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250" y="1339975"/>
            <a:ext cx="3274425" cy="24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DATASET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86200" y="1071300"/>
            <a:ext cx="48063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cross-validation set: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cropped: patches per entrenar els models de diagnòstic a nivell de pacient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annotated: patches anotats per un patòleg a nivell de patch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539150" y="1071300"/>
            <a:ext cx="27552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hold-out set: conjunt independent per verificar rendiment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DATA LOADERS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86200" y="1071300"/>
            <a:ext cx="83760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LOAD CROPPED:	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PatientDiagnosis.csv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Diagnòstic densitat pacient: -1, 1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[patientsImgs] , [Pat_Id, filepath, diagnòstic]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LOAD ANNOTATED: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HP_WSI-CoordAnnotatePatches.xlsx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Presència patch: -1, 1, 0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➢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[annotatedImgs], [Pat_Id, filepath, presència]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OBJECTIUS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14325" y="1507025"/>
            <a:ext cx="63552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SISTEMA 1: Detecció anomalies amb autoencoder i adaptive thresholding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300"/>
              <a:buFont typeface="Roboto"/>
              <a:buChar char="❖"/>
            </a:pP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SISTEMA 2: Classificaci</a:t>
            </a:r>
            <a:r>
              <a:rPr b="1" lang="ca" sz="23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ó amb mecanismes d’atenció</a:t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522450" y="3734925"/>
            <a:ext cx="7358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DDFDFE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359125" y="4145625"/>
            <a:ext cx="9012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SISTEMA 1</a:t>
            </a:r>
            <a:endParaRPr sz="40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228600" y="83600"/>
            <a:ext cx="8418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5200">
                <a:solidFill>
                  <a:srgbClr val="E96F6F"/>
                </a:solidFill>
                <a:latin typeface="Roboto Black"/>
                <a:ea typeface="Roboto Black"/>
                <a:cs typeface="Roboto Black"/>
                <a:sym typeface="Roboto Black"/>
              </a:rPr>
              <a:t>METODOLOGIA</a:t>
            </a:r>
            <a:endParaRPr sz="2400">
              <a:solidFill>
                <a:srgbClr val="E96F6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60475" y="1577888"/>
            <a:ext cx="63552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900"/>
              <a:buFont typeface="Roboto"/>
              <a:buChar char="❖"/>
            </a:pPr>
            <a:r>
              <a:rPr b="1" lang="ca" sz="2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PATCH CLASSIFICATION</a:t>
            </a:r>
            <a:endParaRPr b="1" sz="2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6F6F"/>
              </a:buClr>
              <a:buSzPts val="2900"/>
              <a:buFont typeface="Roboto"/>
              <a:buChar char="❖"/>
            </a:pPr>
            <a:r>
              <a:rPr b="1" lang="ca" sz="2900">
                <a:solidFill>
                  <a:srgbClr val="E96F6F"/>
                </a:solidFill>
                <a:latin typeface="Roboto"/>
                <a:ea typeface="Roboto"/>
                <a:cs typeface="Roboto"/>
                <a:sym typeface="Roboto"/>
              </a:rPr>
              <a:t>PATIENT DIAGNOSIS</a:t>
            </a:r>
            <a:endParaRPr b="1" sz="2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E96F6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6542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